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C09"/>
    <a:srgbClr val="00FFFF"/>
    <a:srgbClr val="FF0000"/>
    <a:srgbClr val="F9E5CF"/>
    <a:srgbClr val="F89EAD"/>
    <a:srgbClr val="FFCDC9"/>
    <a:srgbClr val="FDD0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9/28/2020</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2051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98983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854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2473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462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170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4689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595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0032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28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9/28/2020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37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9/28/2020</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55677126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6" r:id="rId7"/>
    <p:sldLayoutId id="2147483677" r:id="rId8"/>
    <p:sldLayoutId id="2147483678" r:id="rId9"/>
    <p:sldLayoutId id="2147483679" r:id="rId10"/>
    <p:sldLayoutId id="214748368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citecheuropa.eu/cherenkov-telescope-crab-nebula/94950/" TargetMode="External"/><Relationship Id="rId2" Type="http://schemas.openxmlformats.org/officeDocument/2006/relationships/image" Target="../media/image16.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www.ufo-spain.com/2018/08/17/nasa-descubre-misteriosa-estructura-borde-del-sistema-solar/hydrogen-wall-edge-of-solar-system/" TargetMode="External"/><Relationship Id="rId2" Type="http://schemas.openxmlformats.org/officeDocument/2006/relationships/image" Target="../media/image1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en/space-deep-space-galaxy-nebula-2638126/" TargetMode="External"/><Relationship Id="rId2" Type="http://schemas.openxmlformats.org/officeDocument/2006/relationships/image" Target="../media/image9.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n/mars-planet-cosmos-stars-sky-land-2051747/"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Wikipedia:Featured_pictures/Space/Panorama" TargetMode="External"/><Relationship Id="rId2" Type="http://schemas.openxmlformats.org/officeDocument/2006/relationships/image" Target="../media/image1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futurism.com/death-from-the-skies-how-our-solar-system-will-die/" TargetMode="External"/><Relationship Id="rId2" Type="http://schemas.openxmlformats.org/officeDocument/2006/relationships/image" Target="../media/image13.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theconversation.com/the-long-hunt-for-new-objects-in-our-expanding-solar-system-53505" TargetMode="External"/><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F6375C73-EB3C-45C0-A30D-E4C719F84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a:extLst>
              <a:ext uri="{FF2B5EF4-FFF2-40B4-BE49-F238E27FC236}">
                <a16:creationId xmlns:a16="http://schemas.microsoft.com/office/drawing/2014/main" id="{8BEFAA37-E187-41E7-BB5D-ECF3D22BD6E1}"/>
              </a:ext>
            </a:extLst>
          </p:cNvPr>
          <p:cNvPicPr>
            <a:picLocks noChangeAspect="1"/>
          </p:cNvPicPr>
          <p:nvPr/>
        </p:nvPicPr>
        <p:blipFill rotWithShape="1">
          <a:blip r:embed="rId2">
            <a:alphaModFix amt="90000"/>
          </a:blip>
          <a:srcRect t="11016" b="13984"/>
          <a:stretch/>
        </p:blipFill>
        <p:spPr>
          <a:xfrm>
            <a:off x="20" y="1"/>
            <a:ext cx="12191981" cy="6857999"/>
          </a:xfrm>
          <a:prstGeom prst="rect">
            <a:avLst/>
          </a:prstGeom>
        </p:spPr>
      </p:pic>
      <p:sp>
        <p:nvSpPr>
          <p:cNvPr id="11" name="Freeform: Shape 10">
            <a:extLst>
              <a:ext uri="{FF2B5EF4-FFF2-40B4-BE49-F238E27FC236}">
                <a16:creationId xmlns:a16="http://schemas.microsoft.com/office/drawing/2014/main" id="{C9BD4167-80BB-41C6-8923-8BB7C287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307" y="1823454"/>
            <a:ext cx="5531319"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C34DAB"/>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7F184F0-CD1F-4FA2-AE92-851E50E237CA}"/>
              </a:ext>
            </a:extLst>
          </p:cNvPr>
          <p:cNvSpPr>
            <a:spLocks noGrp="1"/>
          </p:cNvSpPr>
          <p:nvPr>
            <p:ph type="ctrTitle"/>
          </p:nvPr>
        </p:nvSpPr>
        <p:spPr>
          <a:xfrm>
            <a:off x="1490472" y="2825496"/>
            <a:ext cx="3767328" cy="1517904"/>
          </a:xfrm>
        </p:spPr>
        <p:txBody>
          <a:bodyPr>
            <a:normAutofit fontScale="90000"/>
          </a:bodyPr>
          <a:lstStyle/>
          <a:p>
            <a:pPr algn="ctr"/>
            <a:endParaRPr lang="en-US" sz="5200" dirty="0">
              <a:solidFill>
                <a:srgbClr val="FBF9F6"/>
              </a:solidFill>
            </a:endParaRPr>
          </a:p>
          <a:p>
            <a:r>
              <a:rPr lang="en-US" sz="8900" dirty="0"/>
              <a:t>Alien design</a:t>
            </a:r>
          </a:p>
        </p:txBody>
      </p:sp>
      <p:sp>
        <p:nvSpPr>
          <p:cNvPr id="3" name="Subtitle 2">
            <a:extLst>
              <a:ext uri="{FF2B5EF4-FFF2-40B4-BE49-F238E27FC236}">
                <a16:creationId xmlns:a16="http://schemas.microsoft.com/office/drawing/2014/main" id="{122AD6CE-16C8-433D-92A9-94EA67F18CDD}"/>
              </a:ext>
            </a:extLst>
          </p:cNvPr>
          <p:cNvSpPr>
            <a:spLocks noGrp="1"/>
          </p:cNvSpPr>
          <p:nvPr>
            <p:ph type="subTitle" idx="1"/>
          </p:nvPr>
        </p:nvSpPr>
        <p:spPr>
          <a:xfrm>
            <a:off x="1801368" y="4681728"/>
            <a:ext cx="3136392" cy="941832"/>
          </a:xfrm>
        </p:spPr>
        <p:txBody>
          <a:bodyPr>
            <a:normAutofit/>
          </a:bodyPr>
          <a:lstStyle/>
          <a:p>
            <a:pPr algn="ctr"/>
            <a:r>
              <a:rPr lang="en-US" sz="2000" dirty="0">
                <a:solidFill>
                  <a:srgbClr val="FBF9F6"/>
                </a:solidFill>
              </a:rPr>
              <a:t>Prepared by Janani Rajesh Kumar</a:t>
            </a:r>
          </a:p>
          <a:p>
            <a:pPr algn="ctr"/>
            <a:r>
              <a:rPr lang="en-US" sz="2000" dirty="0">
                <a:solidFill>
                  <a:srgbClr val="FBF9F6"/>
                </a:solidFill>
              </a:rPr>
              <a:t>GR090051</a:t>
            </a:r>
          </a:p>
          <a:p>
            <a:pPr algn="ctr"/>
            <a:endParaRPr lang="en-US" sz="2000" dirty="0">
              <a:solidFill>
                <a:srgbClr val="FBF9F6"/>
              </a:solidFill>
            </a:endParaRPr>
          </a:p>
        </p:txBody>
      </p:sp>
      <p:sp>
        <p:nvSpPr>
          <p:cNvPr id="5" name="Rectangle 4">
            <a:extLst>
              <a:ext uri="{FF2B5EF4-FFF2-40B4-BE49-F238E27FC236}">
                <a16:creationId xmlns:a16="http://schemas.microsoft.com/office/drawing/2014/main" id="{CD885FEC-3EA6-4D6D-844B-F13CCE027628}"/>
              </a:ext>
            </a:extLst>
          </p:cNvPr>
          <p:cNvSpPr/>
          <p:nvPr/>
        </p:nvSpPr>
        <p:spPr>
          <a:xfrm>
            <a:off x="9246636" y="5281127"/>
            <a:ext cx="2397967"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GRIP BIOLOGY ACTIVITY</a:t>
            </a:r>
          </a:p>
          <a:p>
            <a:pPr algn="ctr"/>
            <a:r>
              <a:rPr lang="en-US" dirty="0">
                <a:solidFill>
                  <a:schemeClr val="bg1"/>
                </a:solidFill>
              </a:rPr>
              <a:t> OH MY GOD, LOOK AN ALIEN ! </a:t>
            </a:r>
          </a:p>
        </p:txBody>
      </p:sp>
    </p:spTree>
    <p:extLst>
      <p:ext uri="{BB962C8B-B14F-4D97-AF65-F5344CB8AC3E}">
        <p14:creationId xmlns:p14="http://schemas.microsoft.com/office/powerpoint/2010/main" val="153372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pic>
        <p:nvPicPr>
          <p:cNvPr id="3" name="Picture 2" descr="1.5 million people have signed up to storm Area 51. What could go wrong? |  Alien life | The Guardian">
            <a:extLst>
              <a:ext uri="{FF2B5EF4-FFF2-40B4-BE49-F238E27FC236}">
                <a16:creationId xmlns:a16="http://schemas.microsoft.com/office/drawing/2014/main" id="{3D8F10D8-E077-4ABC-9639-3E32317DE527}"/>
              </a:ext>
            </a:extLst>
          </p:cNvPr>
          <p:cNvPicPr>
            <a:picLocks noChangeAspect="1" noChangeArrowheads="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rot="161644">
            <a:off x="2716129" y="4363710"/>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68C60E82-69D8-4B4B-A947-8BC674E71DE1}"/>
              </a:ext>
            </a:extLst>
          </p:cNvPr>
          <p:cNvSpPr/>
          <p:nvPr/>
        </p:nvSpPr>
        <p:spPr>
          <a:xfrm rot="1704860">
            <a:off x="4519220" y="3815096"/>
            <a:ext cx="3691286" cy="2773044"/>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HAVE ONE SINGLE EYE WHICH ENABLES US TO SEE THE WORLD.</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DO NOT HAVE EARS, RATHER WE JUST HAVE TWO PORES ON EITHER SIDE OF OUR HEAD VIA WHICH WE HEAR</a:t>
            </a:r>
            <a:r>
              <a:rPr lang="en-US" sz="1100" dirty="0">
                <a:solidFill>
                  <a:srgbClr val="000000"/>
                </a:solidFill>
                <a:effectLst/>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49D826EA-1DEF-4189-9D4B-1BCC0DDE3899}"/>
              </a:ext>
            </a:extLst>
          </p:cNvPr>
          <p:cNvSpPr/>
          <p:nvPr/>
        </p:nvSpPr>
        <p:spPr>
          <a:xfrm rot="19078144">
            <a:off x="-354426" y="2315544"/>
            <a:ext cx="3770339" cy="2226909"/>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WE DO NOT HAVE A BRAIN LIKE THE HUMANS, RATHER WE HAVE A SMALL BOX LIKE STRUCTURE ON OUR FOREHEAD. THIS IS WHERE OUR CONTROL CENTRE OF THE BODY IS LOCATED</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hought Bubble: Cloud 5">
            <a:extLst>
              <a:ext uri="{FF2B5EF4-FFF2-40B4-BE49-F238E27FC236}">
                <a16:creationId xmlns:a16="http://schemas.microsoft.com/office/drawing/2014/main" id="{E5DEB585-D6EC-47F9-B9A5-EC1CBB7DBA1F}"/>
              </a:ext>
            </a:extLst>
          </p:cNvPr>
          <p:cNvSpPr/>
          <p:nvPr/>
        </p:nvSpPr>
        <p:spPr>
          <a:xfrm rot="713497">
            <a:off x="2932145" y="273918"/>
            <a:ext cx="3841866" cy="296566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dirty="0">
                <a:solidFill>
                  <a:srgbClr val="FF00FF"/>
                </a:solidFill>
                <a:effectLst/>
                <a:latin typeface="Calibri" panose="020F0502020204030204" pitchFamily="34" charset="0"/>
                <a:ea typeface="Calibri" panose="020F0502020204030204" pitchFamily="34" charset="0"/>
                <a:cs typeface="Calibri" panose="020F0502020204030204" pitchFamily="34" charset="0"/>
              </a:rPr>
              <a:t>OUR EXCRETORY ORGANS ARE SITUATED ON EITHER SIDE OF OUR EYE.</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en-US" dirty="0">
                <a:solidFill>
                  <a:srgbClr val="FF00FF"/>
                </a:solidFill>
                <a:effectLst/>
                <a:latin typeface="Calibri" panose="020F0502020204030204" pitchFamily="34" charset="0"/>
                <a:ea typeface="Calibri" panose="020F0502020204030204" pitchFamily="34" charset="0"/>
                <a:cs typeface="Calibri" panose="020F0502020204030204" pitchFamily="34" charset="0"/>
              </a:rPr>
              <a:t>OUR WASTE PRODUCTS ARE EXCRETED VIA THESE APPENDAGES </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hought Bubble: Cloud 6">
            <a:extLst>
              <a:ext uri="{FF2B5EF4-FFF2-40B4-BE49-F238E27FC236}">
                <a16:creationId xmlns:a16="http://schemas.microsoft.com/office/drawing/2014/main" id="{7880FF16-5E66-4CAB-84EC-AC9AF1DA08BF}"/>
              </a:ext>
            </a:extLst>
          </p:cNvPr>
          <p:cNvSpPr/>
          <p:nvPr/>
        </p:nvSpPr>
        <p:spPr>
          <a:xfrm rot="2430610">
            <a:off x="6224498" y="2140243"/>
            <a:ext cx="3235081" cy="192730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rgbClr val="00FFFF"/>
                </a:solidFill>
                <a:effectLst/>
                <a:latin typeface="Calibri" panose="020F0502020204030204" pitchFamily="34" charset="0"/>
                <a:ea typeface="Calibri" panose="020F0502020204030204" pitchFamily="34" charset="0"/>
                <a:cs typeface="Calibri" panose="020F0502020204030204" pitchFamily="34" charset="0"/>
              </a:rPr>
              <a:t>MOREOVER, WE ARE INVERTEBRATES AND DO NOT HAVE A SPINE OR A BACKBONED </a:t>
            </a:r>
            <a:r>
              <a:rPr lang="en-US" sz="1100" dirty="0">
                <a:effectLst/>
                <a:ea typeface="Calibri" panose="020F0502020204030204" pitchFamily="34" charset="0"/>
                <a:cs typeface="Times New Roman" panose="02020603050405020304" pitchFamily="18" charset="0"/>
              </a:rPr>
              <a:t>S</a:t>
            </a:r>
          </a:p>
        </p:txBody>
      </p:sp>
      <p:sp>
        <p:nvSpPr>
          <p:cNvPr id="8" name="Ribbon: Tilted Down 7">
            <a:extLst>
              <a:ext uri="{FF2B5EF4-FFF2-40B4-BE49-F238E27FC236}">
                <a16:creationId xmlns:a16="http://schemas.microsoft.com/office/drawing/2014/main" id="{4A8F7460-424C-4D50-A219-9A03779BE209}"/>
              </a:ext>
            </a:extLst>
          </p:cNvPr>
          <p:cNvSpPr/>
          <p:nvPr/>
        </p:nvSpPr>
        <p:spPr>
          <a:xfrm rot="967475">
            <a:off x="8065045" y="-227817"/>
            <a:ext cx="5388581" cy="2369237"/>
          </a:xfrm>
          <a:prstGeom prst="ribbon">
            <a:avLst/>
          </a:prstGeom>
          <a:solidFill>
            <a:srgbClr val="BB3C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800" b="1" i="1" u="sng"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FACE STRUCTURE </a:t>
            </a:r>
            <a:endParaRPr lang="en-US" sz="28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4169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8000" r="-8000"/>
          </a:stretch>
        </a:blipFill>
        <a:effectLst/>
      </p:bgPr>
    </p:bg>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2228A74E-C6F6-463F-9A41-2DF1BE4AE4FC}"/>
              </a:ext>
            </a:extLst>
          </p:cNvPr>
          <p:cNvSpPr/>
          <p:nvPr/>
        </p:nvSpPr>
        <p:spPr>
          <a:xfrm rot="20408247">
            <a:off x="-17693" y="1463587"/>
            <a:ext cx="4020847" cy="2733864"/>
          </a:xfrm>
          <a:prstGeom prst="wedgeEllipseCallou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DO NOT HAVE A CLOSED CIRCULATORY SYSTEM LIKE HUMANS. IN FACT WE HAVE AN OPEN CIRCULATORY SYSTEM WITH A HEART AND HAEMOCOEL. THIS SYSTEM HELPS US LIVE UNDER REDUCED PRESSURES!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1.5 million people have signed up to storm Area 51. What could go wrong? |  Alien life | The Guardian">
            <a:extLst>
              <a:ext uri="{FF2B5EF4-FFF2-40B4-BE49-F238E27FC236}">
                <a16:creationId xmlns:a16="http://schemas.microsoft.com/office/drawing/2014/main" id="{A1424EA1-0531-415C-B444-9E7B397A580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rot="237949">
            <a:off x="2754959" y="4602747"/>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8105ED5F-AF64-41A6-BA8D-67AE914DA8C2}"/>
              </a:ext>
            </a:extLst>
          </p:cNvPr>
          <p:cNvSpPr/>
          <p:nvPr/>
        </p:nvSpPr>
        <p:spPr>
          <a:xfrm rot="1280757">
            <a:off x="3907412" y="1960406"/>
            <a:ext cx="5691891" cy="2937185"/>
          </a:xfrm>
          <a:prstGeom prst="cloudCallou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AIR DENSITY A.K.A ATMOSPHERIC PRESSURE OF MARS IS 1/1000 TIMES LESSER THAN THE AIR DENSITY OF EARTH. HENCE IF WE HAD A CLOSED CIRCULATORY SYSTEM LIKE THE HUMANS, WE WOULD NOT BE ABLE TO SURVIVE IN MARS AS THE HUGE PRESSURES OF OUR OWN BLOOD WOULD KILL </a:t>
            </a: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US</a:t>
            </a:r>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ibbon: Tilted Down 5">
            <a:extLst>
              <a:ext uri="{FF2B5EF4-FFF2-40B4-BE49-F238E27FC236}">
                <a16:creationId xmlns:a16="http://schemas.microsoft.com/office/drawing/2014/main" id="{3419CBB3-7C28-4C19-85E3-8C6509920CB0}"/>
              </a:ext>
            </a:extLst>
          </p:cNvPr>
          <p:cNvSpPr/>
          <p:nvPr/>
        </p:nvSpPr>
        <p:spPr>
          <a:xfrm rot="998445">
            <a:off x="7272159" y="-113892"/>
            <a:ext cx="6126825" cy="2278249"/>
          </a:xfrm>
          <a:prstGeom prst="ribbon">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800" b="1" i="1" u="sng" dirty="0">
                <a:solidFill>
                  <a:schemeClr val="bg1">
                    <a:lumMod val="85000"/>
                  </a:schemeClr>
                </a:solidFill>
                <a:effectLst/>
                <a:latin typeface="Arial Black" panose="020B0A04020102020204" pitchFamily="34" charset="0"/>
                <a:ea typeface="Calibri" panose="020F0502020204030204" pitchFamily="34" charset="0"/>
                <a:cs typeface="Times New Roman" panose="02020603050405020304" pitchFamily="18" charset="0"/>
              </a:rPr>
              <a:t>CIRCULATORY SYSTEM</a:t>
            </a:r>
            <a:endParaRPr lang="en-US" sz="2800" dirty="0">
              <a:solidFill>
                <a:schemeClr val="bg1">
                  <a:lumMod val="85000"/>
                </a:schemeClr>
              </a:solidFill>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299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2B03-8206-4AA3-A1FB-7A8580E625E2}"/>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8F92457A-4781-4D91-BB8A-7946AE64FAFF}"/>
              </a:ext>
            </a:extLst>
          </p:cNvPr>
          <p:cNvSpPr>
            <a:spLocks noGrp="1"/>
          </p:cNvSpPr>
          <p:nvPr>
            <p:ph type="subTitle" idx="1"/>
          </p:nvPr>
        </p:nvSpPr>
        <p:spPr/>
        <p:txBody>
          <a:bodyPr>
            <a:normAutofit fontScale="62500" lnSpcReduction="20000"/>
          </a:bodyPr>
          <a:lstStyle/>
          <a:p>
            <a:r>
              <a:rPr lang="en-US" dirty="0"/>
              <a:t>PRESENTATION IS DONE BY JANANI RAJESH KUMAR</a:t>
            </a:r>
          </a:p>
          <a:p>
            <a:r>
              <a:rPr lang="en-US" dirty="0"/>
              <a:t>GR090051</a:t>
            </a:r>
          </a:p>
          <a:p>
            <a:r>
              <a:rPr lang="en-US" dirty="0"/>
              <a:t>BATCH – ARYA A1</a:t>
            </a:r>
          </a:p>
        </p:txBody>
      </p:sp>
    </p:spTree>
    <p:extLst>
      <p:ext uri="{BB962C8B-B14F-4D97-AF65-F5344CB8AC3E}">
        <p14:creationId xmlns:p14="http://schemas.microsoft.com/office/powerpoint/2010/main" val="319250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26FC-13C8-4E26-B888-CEB190693C6D}"/>
              </a:ext>
            </a:extLst>
          </p:cNvPr>
          <p:cNvSpPr>
            <a:spLocks noGrp="1"/>
          </p:cNvSpPr>
          <p:nvPr>
            <p:ph type="title"/>
          </p:nvPr>
        </p:nvSpPr>
        <p:spPr/>
        <p:txBody>
          <a:bodyPr/>
          <a:lstStyle/>
          <a:p>
            <a:r>
              <a:rPr lang="en-US" dirty="0">
                <a:solidFill>
                  <a:schemeClr val="bg1"/>
                </a:solidFill>
              </a:rPr>
              <a:t>Alien design</a:t>
            </a:r>
          </a:p>
        </p:txBody>
      </p:sp>
      <p:pic>
        <p:nvPicPr>
          <p:cNvPr id="5" name="Content Placeholder 4">
            <a:extLst>
              <a:ext uri="{FF2B5EF4-FFF2-40B4-BE49-F238E27FC236}">
                <a16:creationId xmlns:a16="http://schemas.microsoft.com/office/drawing/2014/main" id="{20B941DF-E247-400E-BA05-5833F49F9C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90962"/>
            <a:ext cx="3323253" cy="4331629"/>
          </a:xfrm>
        </p:spPr>
      </p:pic>
      <p:pic>
        <p:nvPicPr>
          <p:cNvPr id="8" name="Picture 7">
            <a:extLst>
              <a:ext uri="{FF2B5EF4-FFF2-40B4-BE49-F238E27FC236}">
                <a16:creationId xmlns:a16="http://schemas.microsoft.com/office/drawing/2014/main" id="{811B01B4-6274-41BA-9264-1DC1C7B82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14" y="1790962"/>
            <a:ext cx="3526971" cy="4306097"/>
          </a:xfrm>
          <a:prstGeom prst="rect">
            <a:avLst/>
          </a:prstGeom>
        </p:spPr>
      </p:pic>
      <p:pic>
        <p:nvPicPr>
          <p:cNvPr id="10" name="Picture 9">
            <a:extLst>
              <a:ext uri="{FF2B5EF4-FFF2-40B4-BE49-F238E27FC236}">
                <a16:creationId xmlns:a16="http://schemas.microsoft.com/office/drawing/2014/main" id="{1F76207F-336C-4342-B392-94453129C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0546" y="1803727"/>
            <a:ext cx="3408785" cy="4306098"/>
          </a:xfrm>
          <a:prstGeom prst="rect">
            <a:avLst/>
          </a:prstGeom>
        </p:spPr>
      </p:pic>
    </p:spTree>
    <p:extLst>
      <p:ext uri="{BB962C8B-B14F-4D97-AF65-F5344CB8AC3E}">
        <p14:creationId xmlns:p14="http://schemas.microsoft.com/office/powerpoint/2010/main" val="2313210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1.5 million people have signed up to storm Area 51. What could go wrong? |  Alien life | The Guardian">
            <a:extLst>
              <a:ext uri="{FF2B5EF4-FFF2-40B4-BE49-F238E27FC236}">
                <a16:creationId xmlns:a16="http://schemas.microsoft.com/office/drawing/2014/main" id="{12D101B2-BD18-40A6-A8EE-477DC3C2887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a:off x="2346695" y="4245560"/>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0631C0F-5A29-477D-A34A-232503299488}"/>
              </a:ext>
            </a:extLst>
          </p:cNvPr>
          <p:cNvSpPr txBox="1">
            <a:spLocks/>
          </p:cNvSpPr>
          <p:nvPr/>
        </p:nvSpPr>
        <p:spPr>
          <a:xfrm rot="20502241">
            <a:off x="287191" y="1376902"/>
            <a:ext cx="3456963" cy="2386362"/>
          </a:xfrm>
          <a:prstGeom prst="wedgeEllipseCallou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HELLO THERE!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 AM ALIEN MASLYP FROM THE PLANET MARS!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 RESIDE NEAR THE POLAR REGIONS OF MY PLANET, BECAUSE THAT’S THE PLACE FROM WHERE WE CAN GET WATER!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EB65F411-5F7D-4683-95A8-50D5E0E49489}"/>
              </a:ext>
            </a:extLst>
          </p:cNvPr>
          <p:cNvSpPr/>
          <p:nvPr/>
        </p:nvSpPr>
        <p:spPr>
          <a:xfrm rot="1555901">
            <a:off x="3983845" y="130272"/>
            <a:ext cx="4844897" cy="4526807"/>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DO YOU KNOW THAT MY PLANET IS AS IMPRESSIVE AS YOURS?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FFFF"/>
                </a:solidFill>
                <a:effectLst/>
                <a:uLnTx/>
                <a:uFillTx/>
                <a:latin typeface="Calibri" panose="020F0502020204030204" pitchFamily="34" charset="0"/>
                <a:ea typeface="Calibri" panose="020F0502020204030204" pitchFamily="34" charset="0"/>
                <a:cs typeface="Times New Roman" panose="02020603050405020304" pitchFamily="18" charset="0"/>
              </a:rPr>
              <a:t>MY PLANET IS HOME TO THE LARGEST VOLCANO AND MOUNTAIN IN THE SOLAR SYSTEM – </a:t>
            </a:r>
            <a:r>
              <a:rPr kumimoji="0" lang="en-US" sz="1400" b="1" i="1" u="none" strike="noStrike" kern="1200" cap="none" spc="0" normalizeH="0" baseline="0" noProof="0" dirty="0">
                <a:ln>
                  <a:noFill/>
                </a:ln>
                <a:solidFill>
                  <a:srgbClr val="00FFFF"/>
                </a:solidFill>
                <a:effectLst/>
                <a:uLnTx/>
                <a:uFillTx/>
                <a:latin typeface="Calibri" panose="020F0502020204030204" pitchFamily="34" charset="0"/>
                <a:ea typeface="Calibri" panose="020F0502020204030204" pitchFamily="34" charset="0"/>
                <a:cs typeface="Times New Roman" panose="02020603050405020304" pitchFamily="18" charset="0"/>
              </a:rPr>
              <a:t>THE OLYMPUS MONS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00FF"/>
                </a:solidFill>
                <a:effectLst/>
                <a:uLnTx/>
                <a:uFillTx/>
                <a:latin typeface="Calibri" panose="020F0502020204030204" pitchFamily="34" charset="0"/>
                <a:ea typeface="Calibri" panose="020F0502020204030204" pitchFamily="34" charset="0"/>
                <a:cs typeface="Times New Roman" panose="02020603050405020304" pitchFamily="18" charset="0"/>
              </a:rPr>
              <a:t>IT ALSO HAS TWO MOONS – PHOBOS AND DEIMOS.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ONE DAY, MY PLANET WILL ALSO GAIN A RING, LIKE THE LAST 4 PLANETS.</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MARS IS NAMED AFTER THE ROMAN GOD OF WAR – </a:t>
            </a:r>
            <a:r>
              <a:rPr kumimoji="0" lang="en-US" sz="1400" b="1" i="1"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ARES</a:t>
            </a:r>
            <a:r>
              <a:rPr kumimoji="0" lang="en-US" sz="1400" b="0" i="0"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 AND ITS TWO MOONS ARE NAMED AFTER HIS SONS, FEAR (</a:t>
            </a:r>
            <a:r>
              <a:rPr kumimoji="0" lang="en-US" sz="1400" b="1" i="1"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DEIMOS</a:t>
            </a:r>
            <a:r>
              <a:rPr kumimoji="0" lang="en-US" sz="1400" b="0" i="0"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 AND PANIC (</a:t>
            </a:r>
            <a:r>
              <a:rPr kumimoji="0" lang="en-US" sz="1400" b="1" i="1"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PHOBOS</a:t>
            </a:r>
            <a:r>
              <a:rPr kumimoji="0" lang="en-US" sz="1400" b="0" i="0" u="none" strike="noStrike" kern="1200" cap="none" spc="0" normalizeH="0" baseline="0" noProof="0" dirty="0">
                <a:ln>
                  <a:noFill/>
                </a:ln>
                <a:solidFill>
                  <a:srgbClr val="BF8F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Speech Bubble: Oval 6">
            <a:extLst>
              <a:ext uri="{FF2B5EF4-FFF2-40B4-BE49-F238E27FC236}">
                <a16:creationId xmlns:a16="http://schemas.microsoft.com/office/drawing/2014/main" id="{21997537-6AB4-4FEC-A822-8AC26FCAECAA}"/>
              </a:ext>
            </a:extLst>
          </p:cNvPr>
          <p:cNvSpPr/>
          <p:nvPr/>
        </p:nvSpPr>
        <p:spPr>
          <a:xfrm rot="1429411">
            <a:off x="4747039" y="4856057"/>
            <a:ext cx="3318510" cy="1661795"/>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LET ME TELL YOU HOW WE SURVIVE IN MARS AND UNDER ITS CONDITIONS THAT ARE UNFAVORABLE FOR HUMAN HABITATION: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8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Ribbon: Tilted Down 1">
            <a:extLst>
              <a:ext uri="{FF2B5EF4-FFF2-40B4-BE49-F238E27FC236}">
                <a16:creationId xmlns:a16="http://schemas.microsoft.com/office/drawing/2014/main" id="{C869CBF6-B55B-4D67-A67B-8A3CFF130BFF}"/>
              </a:ext>
            </a:extLst>
          </p:cNvPr>
          <p:cNvSpPr/>
          <p:nvPr/>
        </p:nvSpPr>
        <p:spPr>
          <a:xfrm rot="1219272">
            <a:off x="7495035" y="284526"/>
            <a:ext cx="5024209" cy="2118883"/>
          </a:xfrm>
          <a:prstGeom prst="ribb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b="1" i="1" u="sng" dirty="0">
                <a:solidFill>
                  <a:srgbClr val="00B050"/>
                </a:solidFill>
                <a:effectLst/>
                <a:latin typeface="Arial Black" panose="020B0A04020102020204" pitchFamily="34" charset="0"/>
                <a:ea typeface="Calibri" panose="020F0502020204030204" pitchFamily="34" charset="0"/>
                <a:cs typeface="Times New Roman" panose="02020603050405020304" pitchFamily="18" charset="0"/>
              </a:rPr>
              <a:t>RESPIRATION</a:t>
            </a:r>
            <a:endParaRPr lang="en-US" sz="2400" dirty="0">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4" name="Picture 3" descr="1.5 million people have signed up to storm Area 51. What could go wrong? |  Alien life | The Guardian">
            <a:extLst>
              <a:ext uri="{FF2B5EF4-FFF2-40B4-BE49-F238E27FC236}">
                <a16:creationId xmlns:a16="http://schemas.microsoft.com/office/drawing/2014/main" id="{10EE511B-EAC7-40B6-9C92-BA2E7DD6B691}"/>
              </a:ext>
            </a:extLst>
          </p:cNvPr>
          <p:cNvPicPr>
            <a:picLocks noChangeAspect="1" noChangeArrowheads="1"/>
          </p:cNvPicPr>
          <p:nvPr/>
        </p:nvPicPr>
        <p:blipFill rotWithShape="1">
          <a:blip r:embed="rId3">
            <a:duotone>
              <a:prstClr val="black"/>
              <a:srgbClr val="F9E5CF">
                <a:tint val="45000"/>
                <a:satMod val="400000"/>
              </a:srgbClr>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rot="314793">
            <a:off x="4004047" y="4267784"/>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54D55A22-E165-49BA-AAFA-9241D3B8E8CD}"/>
              </a:ext>
            </a:extLst>
          </p:cNvPr>
          <p:cNvSpPr/>
          <p:nvPr/>
        </p:nvSpPr>
        <p:spPr>
          <a:xfrm rot="1265243">
            <a:off x="5080125" y="1764226"/>
            <a:ext cx="4406671" cy="2891308"/>
          </a:xfrm>
          <a:prstGeom prst="wedgeEllipseCallout">
            <a:avLst/>
          </a:prstGeom>
          <a:solidFill>
            <a:srgbClr val="F9E5C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MARTIANS ARE VERY DIFFERENT FROM HUMANS INDEED.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DON’T RESPIRE AEROBICALLY LIKE MOST OF THE HUMANS DO, WE RESPIRE ANAEROBICALLY!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IS BECAUSE, OUR ATMOSPHERE DOES NOT CONTAIN ENOUGH OXYGEN FOR AEROBIC RESPIRATION TO TAKE PLACE.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7E3E2A9E-9C6C-4788-8277-2B453E01ECE2}"/>
              </a:ext>
            </a:extLst>
          </p:cNvPr>
          <p:cNvSpPr/>
          <p:nvPr/>
        </p:nvSpPr>
        <p:spPr>
          <a:xfrm rot="19900849">
            <a:off x="1005918" y="414067"/>
            <a:ext cx="3463804" cy="3789633"/>
          </a:xfrm>
          <a:prstGeom prst="cloudCallout">
            <a:avLst/>
          </a:prstGeom>
          <a:solidFill>
            <a:srgbClr val="F9E5C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FUN FACT:</a:t>
            </a:r>
          </a:p>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THE COMPOSITION OF MARS ATMOSPHERE IS AS FOLLOWS:</a:t>
            </a:r>
          </a:p>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95% CARBON DIOXIDE</a:t>
            </a:r>
          </a:p>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2.59% NITROGEN</a:t>
            </a:r>
          </a:p>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1.94% ARGON</a:t>
            </a:r>
          </a:p>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0.161% OXYGEN</a:t>
            </a:r>
          </a:p>
          <a:p>
            <a:pPr marL="0" marR="0" algn="ctr">
              <a:lnSpc>
                <a:spcPct val="107000"/>
              </a:lnSpc>
              <a:spcBef>
                <a:spcPts val="0"/>
              </a:spcBef>
              <a:spcAft>
                <a:spcPts val="800"/>
              </a:spcAft>
            </a:pPr>
            <a:r>
              <a:rPr lang="en-US" sz="1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0.058% CARBON MONOXIDE</a:t>
            </a:r>
          </a:p>
          <a:p>
            <a:pPr marL="0" marR="0" algn="ctr">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08138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pic>
        <p:nvPicPr>
          <p:cNvPr id="3" name="Picture 2" descr="1.5 million people have signed up to storm Area 51. What could go wrong? |  Alien life | The Guardian">
            <a:extLst>
              <a:ext uri="{FF2B5EF4-FFF2-40B4-BE49-F238E27FC236}">
                <a16:creationId xmlns:a16="http://schemas.microsoft.com/office/drawing/2014/main" id="{02EE1CBF-F06C-4F78-9039-F5153D4DA1FA}"/>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Cement/>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rot="517459">
            <a:off x="3605295" y="4657901"/>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57E34B60-C282-42D2-947F-6FCDCCDD47A5}"/>
              </a:ext>
            </a:extLst>
          </p:cNvPr>
          <p:cNvSpPr/>
          <p:nvPr/>
        </p:nvSpPr>
        <p:spPr>
          <a:xfrm rot="1969205">
            <a:off x="5762210" y="4404683"/>
            <a:ext cx="2466581" cy="171773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CAN BE BOTH AUTOTROPHIC (CHEMOAUTOTROPHS) AND HETEROTROPHIC</a:t>
            </a:r>
            <a:endParaRPr lang="en-US" sz="1100" dirty="0">
              <a:effectLst/>
              <a:ea typeface="Calibri" panose="020F0502020204030204" pitchFamily="34"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1A217859-CF24-4FB3-8C25-694AB0CA8425}"/>
              </a:ext>
            </a:extLst>
          </p:cNvPr>
          <p:cNvSpPr/>
          <p:nvPr/>
        </p:nvSpPr>
        <p:spPr>
          <a:xfrm rot="463468">
            <a:off x="4044863" y="-129936"/>
            <a:ext cx="3807981" cy="419901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HETEROTROPHIC MODE OF NUTRITION: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RESEARCHERS HAVE EXPERIMENTALLY PROVED AND HAVE FOUND OUT THAT AGRICULTURE IS POSSIBLE ON MARS. SOME OF THE CROPS THAT CAN BE GROWN ARE: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GARDEN CRESS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TOMATO</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ROCKET (ARUGULA)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RADISH</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RYE</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QUINOA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CHIVES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PEA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mj-lt"/>
              <a:buAutoNum type="arabicPeriod"/>
            </a:pPr>
            <a:r>
              <a:rPr lang="en-US" sz="11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LEEK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hought Bubble: Cloud 5">
            <a:extLst>
              <a:ext uri="{FF2B5EF4-FFF2-40B4-BE49-F238E27FC236}">
                <a16:creationId xmlns:a16="http://schemas.microsoft.com/office/drawing/2014/main" id="{A082DF20-AB55-4418-A666-7CB50ABD41EC}"/>
              </a:ext>
            </a:extLst>
          </p:cNvPr>
          <p:cNvSpPr/>
          <p:nvPr/>
        </p:nvSpPr>
        <p:spPr>
          <a:xfrm rot="20092377">
            <a:off x="1222771" y="2024697"/>
            <a:ext cx="2411095" cy="280860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AUTOTROPHIC MODE OF NUTRITION: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en-US"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CHEMOAUTOTROPHS ARE CELLS THAT CREATE THEIR OWN ENERGY AND BIOLOGICAL MATERIALS FROM INORGANIC CHEMICALS.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ibbon: Tilted Down 6">
            <a:extLst>
              <a:ext uri="{FF2B5EF4-FFF2-40B4-BE49-F238E27FC236}">
                <a16:creationId xmlns:a16="http://schemas.microsoft.com/office/drawing/2014/main" id="{909E65C2-2641-439C-A2BA-2BC6A13167BF}"/>
              </a:ext>
            </a:extLst>
          </p:cNvPr>
          <p:cNvSpPr/>
          <p:nvPr/>
        </p:nvSpPr>
        <p:spPr>
          <a:xfrm rot="851911">
            <a:off x="8009672" y="335489"/>
            <a:ext cx="4627198" cy="2059529"/>
          </a:xfrm>
          <a:prstGeom prst="ribb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b="1" i="1" u="sng" dirty="0">
                <a:solidFill>
                  <a:srgbClr val="9A1FD1"/>
                </a:solidFill>
                <a:effectLst/>
                <a:latin typeface="Arial Black" panose="020B0A04020102020204" pitchFamily="34" charset="0"/>
                <a:ea typeface="Calibri" panose="020F0502020204030204" pitchFamily="34" charset="0"/>
                <a:cs typeface="Times New Roman" panose="02020603050405020304" pitchFamily="18" charset="0"/>
              </a:rPr>
              <a:t>MODE OF NUTRITION</a:t>
            </a:r>
            <a:endParaRPr lang="en-US" sz="1100" dirty="0">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1267475-67A6-495D-A8F1-AFCE59790A34}"/>
              </a:ext>
            </a:extLst>
          </p:cNvPr>
          <p:cNvSpPr/>
          <p:nvPr/>
        </p:nvSpPr>
        <p:spPr>
          <a:xfrm rot="356689">
            <a:off x="8476804" y="3443666"/>
            <a:ext cx="3489663" cy="2085657"/>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dirty="0">
                <a:solidFill>
                  <a:srgbClr val="00B050"/>
                </a:solidFill>
                <a:latin typeface="Calibri" panose="020F0502020204030204" pitchFamily="34" charset="0"/>
                <a:ea typeface="Calibri" panose="020F0502020204030204" pitchFamily="34" charset="0"/>
                <a:cs typeface="Times New Roman" panose="02020603050405020304" pitchFamily="18" charset="0"/>
              </a:rPr>
              <a:t>FACT:</a:t>
            </a:r>
            <a:endPar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ANAEROBIC CHEMOAUTOTROPHS DERIVE ENERGY FROM THE REDUCTION OF CO</a:t>
            </a:r>
            <a:r>
              <a:rPr lang="en-US" sz="1800" baseline="-25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2</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TO CH</a:t>
            </a:r>
            <a:r>
              <a:rPr lang="en-US" sz="1800" baseline="-25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4</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OR OF SO</a:t>
            </a:r>
            <a:r>
              <a:rPr lang="en-US" sz="1800" baseline="-25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4</a:t>
            </a:r>
            <a:r>
              <a:rPr lang="en-US" sz="1800" baseline="30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TO H</a:t>
            </a:r>
            <a:r>
              <a:rPr lang="en-US" sz="1800" baseline="-25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2</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480509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Ribbon: Tilted Down 1">
            <a:extLst>
              <a:ext uri="{FF2B5EF4-FFF2-40B4-BE49-F238E27FC236}">
                <a16:creationId xmlns:a16="http://schemas.microsoft.com/office/drawing/2014/main" id="{64B66597-B622-44D6-8F13-908BD742F228}"/>
              </a:ext>
            </a:extLst>
          </p:cNvPr>
          <p:cNvSpPr/>
          <p:nvPr/>
        </p:nvSpPr>
        <p:spPr>
          <a:xfrm rot="545528">
            <a:off x="7738227" y="-274272"/>
            <a:ext cx="5752893" cy="2604207"/>
          </a:xfrm>
          <a:prstGeom prst="ribbon">
            <a:avLst/>
          </a:prstGeom>
          <a:solidFill>
            <a:srgbClr val="F89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800" b="1" i="1" u="sng"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LIFE PROCESSES - NUTRITION</a:t>
            </a:r>
            <a:endParaRPr lang="en-US" sz="28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4" name="Picture 3" descr="1.5 million people have signed up to storm Area 51. What could go wrong? |  Alien life | The Guardian">
            <a:extLst>
              <a:ext uri="{FF2B5EF4-FFF2-40B4-BE49-F238E27FC236}">
                <a16:creationId xmlns:a16="http://schemas.microsoft.com/office/drawing/2014/main" id="{38D013D0-725C-44A1-A781-7FCA1D72A650}"/>
              </a:ext>
            </a:extLst>
          </p:cNvPr>
          <p:cNvPicPr>
            <a:picLocks noChangeAspect="1" noChangeArrowheads="1"/>
          </p:cNvPicPr>
          <p:nvPr/>
        </p:nvPicPr>
        <p:blipFill rotWithShape="1">
          <a:blip r:embed="rId4">
            <a:duotone>
              <a:prstClr val="black"/>
              <a:srgbClr val="F9E5CF">
                <a:tint val="45000"/>
                <a:satMod val="400000"/>
              </a:srgbClr>
            </a:duotone>
            <a:extLst>
              <a:ext uri="{BEBA8EAE-BF5A-486C-A8C5-ECC9F3942E4B}">
                <a14:imgProps xmlns:a14="http://schemas.microsoft.com/office/drawing/2010/main">
                  <a14:imgLayer r:embed="rId5">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a:off x="3689721" y="4413164"/>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F02325F-EAC1-463E-8DF6-A5EA788A429C}"/>
              </a:ext>
            </a:extLst>
          </p:cNvPr>
          <p:cNvSpPr/>
          <p:nvPr/>
        </p:nvSpPr>
        <p:spPr>
          <a:xfrm rot="20405312">
            <a:off x="1668232" y="956427"/>
            <a:ext cx="4042980" cy="2803852"/>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HAVE BEEN DESIGNED IN SUCH A MANNER THAT HALF OF MY BODY RESEMBLES AN OCTOPUS!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MY TENTACLES DON’T JUST DO THE FUNCTION OF ABSORPTION OF FOOD AND WATER, THEY HELP IN VARIOUS OTHER FUNCTIONS LIKE LOCOMOTION, RESPIRATION AND NUTRITION</a:t>
            </a:r>
            <a:r>
              <a:rPr lang="en-US" sz="1100" dirty="0">
                <a:solidFill>
                  <a:srgbClr val="000000"/>
                </a:solidFill>
                <a:effectLst/>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rgbClr val="000000"/>
                </a:solidFill>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D68CC67B-90EC-4858-B274-B2FE1380CE29}"/>
              </a:ext>
            </a:extLst>
          </p:cNvPr>
          <p:cNvSpPr/>
          <p:nvPr/>
        </p:nvSpPr>
        <p:spPr>
          <a:xfrm rot="1637776">
            <a:off x="5296914" y="2494081"/>
            <a:ext cx="4076675" cy="2698510"/>
          </a:xfrm>
          <a:prstGeom prst="cloudCallou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rgbClr val="9A1FD1"/>
                </a:solidFill>
                <a:effectLst/>
                <a:latin typeface="Calibri" panose="020F0502020204030204" pitchFamily="34" charset="0"/>
                <a:ea typeface="Calibri" panose="020F0502020204030204" pitchFamily="34" charset="0"/>
                <a:cs typeface="Times New Roman" panose="02020603050405020304" pitchFamily="18" charset="0"/>
              </a:rPr>
              <a:t>NUTRITION: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solidFill>
                  <a:srgbClr val="9A1FD1"/>
                </a:solidFill>
                <a:effectLst/>
                <a:latin typeface="Calibri" panose="020F0502020204030204" pitchFamily="34" charset="0"/>
                <a:ea typeface="Calibri" panose="020F0502020204030204" pitchFamily="34" charset="0"/>
                <a:cs typeface="Times New Roman" panose="02020603050405020304" pitchFamily="18" charset="0"/>
              </a:rPr>
              <a:t>TENTACLES ALSO DO THE FUNCTION OF ABSORBING FOOD AND WATER. FOOD CAN BE OTHER PLANTS OR MAYBE EVEN OTHER ORGANISMS.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9921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26000" r="-26000"/>
          </a:stretch>
        </a:blipFill>
        <a:effectLst/>
      </p:bgPr>
    </p:bg>
    <p:spTree>
      <p:nvGrpSpPr>
        <p:cNvPr id="1" name=""/>
        <p:cNvGrpSpPr/>
        <p:nvPr/>
      </p:nvGrpSpPr>
      <p:grpSpPr>
        <a:xfrm>
          <a:off x="0" y="0"/>
          <a:ext cx="0" cy="0"/>
          <a:chOff x="0" y="0"/>
          <a:chExt cx="0" cy="0"/>
        </a:xfrm>
      </p:grpSpPr>
      <p:sp>
        <p:nvSpPr>
          <p:cNvPr id="2" name="Ribbon: Tilted Down 1">
            <a:extLst>
              <a:ext uri="{FF2B5EF4-FFF2-40B4-BE49-F238E27FC236}">
                <a16:creationId xmlns:a16="http://schemas.microsoft.com/office/drawing/2014/main" id="{85ADE2A5-D263-4CE6-A4E7-C7C2E07FB2C3}"/>
              </a:ext>
            </a:extLst>
          </p:cNvPr>
          <p:cNvSpPr/>
          <p:nvPr/>
        </p:nvSpPr>
        <p:spPr>
          <a:xfrm rot="694280">
            <a:off x="7967162" y="-163022"/>
            <a:ext cx="5050111" cy="2264152"/>
          </a:xfrm>
          <a:prstGeom prst="ribbon">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b="1" i="1" u="sng" dirty="0">
                <a:solidFill>
                  <a:srgbClr val="FF00FF"/>
                </a:solidFill>
                <a:effectLst/>
                <a:latin typeface="Arial Black" panose="020B0A04020102020204" pitchFamily="34" charset="0"/>
                <a:ea typeface="Calibri" panose="020F0502020204030204" pitchFamily="34" charset="0"/>
                <a:cs typeface="Times New Roman" panose="02020603050405020304" pitchFamily="18" charset="0"/>
              </a:rPr>
              <a:t>LIFE PROCESSES - RESPIRATION</a:t>
            </a:r>
            <a:endParaRPr lang="en-US" sz="2400" dirty="0">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4" name="Picture 3" descr="1.5 million people have signed up to storm Area 51. What could go wrong? |  Alien life | The Guardian">
            <a:extLst>
              <a:ext uri="{FF2B5EF4-FFF2-40B4-BE49-F238E27FC236}">
                <a16:creationId xmlns:a16="http://schemas.microsoft.com/office/drawing/2014/main" id="{16477D80-A253-4722-AAA0-9439479BE335}"/>
              </a:ext>
            </a:extLst>
          </p:cNvPr>
          <p:cNvPicPr>
            <a:picLocks noChangeAspect="1" noChangeArrowheads="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rot="161644">
            <a:off x="3303957" y="4302710"/>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99EC144C-D748-473C-8B75-54D9A4506C5B}"/>
              </a:ext>
            </a:extLst>
          </p:cNvPr>
          <p:cNvSpPr/>
          <p:nvPr/>
        </p:nvSpPr>
        <p:spPr>
          <a:xfrm rot="676072">
            <a:off x="4552092" y="1867440"/>
            <a:ext cx="4157438" cy="2962113"/>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RESPIRATION:</a:t>
            </a:r>
          </a:p>
          <a:p>
            <a:pPr marL="0" marR="0" algn="ctr">
              <a:lnSpc>
                <a:spcPct val="107000"/>
              </a:lnSpc>
              <a:spcBef>
                <a:spcPts val="0"/>
              </a:spcBef>
              <a:spcAft>
                <a:spcPts val="800"/>
              </a:spcAft>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HALF OF MY TENTACLES DO THE FUNCTION OF RESPIRATION; THEY TAKE UP THE GASES REQUIRED FOR MY SURVIVAL.</a:t>
            </a:r>
          </a:p>
        </p:txBody>
      </p:sp>
      <p:sp>
        <p:nvSpPr>
          <p:cNvPr id="6" name="Rectangle: Rounded Corners 5">
            <a:extLst>
              <a:ext uri="{FF2B5EF4-FFF2-40B4-BE49-F238E27FC236}">
                <a16:creationId xmlns:a16="http://schemas.microsoft.com/office/drawing/2014/main" id="{F4D518A1-785C-4629-8E3D-9D50BF5BE6BF}"/>
              </a:ext>
            </a:extLst>
          </p:cNvPr>
          <p:cNvSpPr/>
          <p:nvPr/>
        </p:nvSpPr>
        <p:spPr>
          <a:xfrm rot="20057355">
            <a:off x="1005174" y="1306849"/>
            <a:ext cx="2982860" cy="258269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WE KNOW THAT PLANTS CAN BE GROWN ON MARS AND THAT PLANTS RELEASE OXYGEN DURING THE PROCESS OF PHOTOSYNTHESIS AND US EUP CO2 DURING THE PROCESS (WHICH IS FOUND ABUNDANTLY IN MARS).</a:t>
            </a:r>
          </a:p>
          <a:p>
            <a:pPr marL="0" marR="0" algn="ctr">
              <a:lnSpc>
                <a:spcPct val="107000"/>
              </a:lnSpc>
              <a:spcBef>
                <a:spcPts val="0"/>
              </a:spcBef>
              <a:spcAft>
                <a:spcPts val="800"/>
              </a:spcAft>
            </a:pPr>
            <a:r>
              <a:rPr lang="en-US"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HENCE THE ALIENS CAN ALSO RESPIRE AEROBICALLY.</a:t>
            </a:r>
          </a:p>
        </p:txBody>
      </p:sp>
    </p:spTree>
    <p:extLst>
      <p:ext uri="{BB962C8B-B14F-4D97-AF65-F5344CB8AC3E}">
        <p14:creationId xmlns:p14="http://schemas.microsoft.com/office/powerpoint/2010/main" val="145673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6000" b="-6000"/>
          </a:stretch>
        </a:blipFill>
        <a:effectLst/>
      </p:bgPr>
    </p:bg>
    <p:spTree>
      <p:nvGrpSpPr>
        <p:cNvPr id="1" name=""/>
        <p:cNvGrpSpPr/>
        <p:nvPr/>
      </p:nvGrpSpPr>
      <p:grpSpPr>
        <a:xfrm>
          <a:off x="0" y="0"/>
          <a:ext cx="0" cy="0"/>
          <a:chOff x="0" y="0"/>
          <a:chExt cx="0" cy="0"/>
        </a:xfrm>
      </p:grpSpPr>
      <p:pic>
        <p:nvPicPr>
          <p:cNvPr id="3" name="Picture 2" descr="1.5 million people have signed up to storm Area 51. What could go wrong? |  Alien life | The Guardian">
            <a:extLst>
              <a:ext uri="{FF2B5EF4-FFF2-40B4-BE49-F238E27FC236}">
                <a16:creationId xmlns:a16="http://schemas.microsoft.com/office/drawing/2014/main" id="{A66F4775-E8E7-4AC3-B20B-69231A30B64D}"/>
              </a:ext>
            </a:extLst>
          </p:cNvPr>
          <p:cNvPicPr>
            <a:picLocks noChangeAspect="1" noChangeArrowheads="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artisticPastelsSmooth/>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rot="153868">
            <a:off x="711499" y="4147944"/>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39EE135-B213-4C0A-AD32-B8CDD4CAA443}"/>
              </a:ext>
            </a:extLst>
          </p:cNvPr>
          <p:cNvSpPr/>
          <p:nvPr/>
        </p:nvSpPr>
        <p:spPr>
          <a:xfrm rot="1073125">
            <a:off x="1672227" y="909415"/>
            <a:ext cx="4708434" cy="3270387"/>
          </a:xfrm>
          <a:prstGeom prst="wedgeEllipse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LOCOMOTION:</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TENTACLES HAVE CLAW LIKE STRUCTURES AT ITS ENDS. THESE HELP IN EASY LOCOMOTION AND MOVEMENT IN THE ROCKY AREAS OF MARS </a:t>
            </a:r>
          </a:p>
        </p:txBody>
      </p:sp>
      <p:sp>
        <p:nvSpPr>
          <p:cNvPr id="6" name="Ribbon: Tilted Down 5">
            <a:extLst>
              <a:ext uri="{FF2B5EF4-FFF2-40B4-BE49-F238E27FC236}">
                <a16:creationId xmlns:a16="http://schemas.microsoft.com/office/drawing/2014/main" id="{32939CD2-3B4A-4E38-B723-A991724EAE37}"/>
              </a:ext>
            </a:extLst>
          </p:cNvPr>
          <p:cNvSpPr/>
          <p:nvPr/>
        </p:nvSpPr>
        <p:spPr>
          <a:xfrm rot="739193">
            <a:off x="8456932" y="-186714"/>
            <a:ext cx="4902518" cy="2234021"/>
          </a:xfrm>
          <a:prstGeom prst="ribbon">
            <a:avLst/>
          </a:prstGeom>
          <a:solidFill>
            <a:srgbClr val="F9E5C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b="1" i="1" u="sng"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LIFE PROCESSES - LOCOMOTION</a:t>
            </a:r>
            <a:endParaRPr lang="en-US" sz="20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3275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3000" b="-3000"/>
          </a:stretch>
        </a:blipFill>
        <a:effectLst/>
      </p:bgPr>
    </p:bg>
    <p:spTree>
      <p:nvGrpSpPr>
        <p:cNvPr id="1" name=""/>
        <p:cNvGrpSpPr/>
        <p:nvPr/>
      </p:nvGrpSpPr>
      <p:grpSpPr>
        <a:xfrm>
          <a:off x="0" y="0"/>
          <a:ext cx="0" cy="0"/>
          <a:chOff x="0" y="0"/>
          <a:chExt cx="0" cy="0"/>
        </a:xfrm>
      </p:grpSpPr>
      <p:sp>
        <p:nvSpPr>
          <p:cNvPr id="2" name="Ribbon: Tilted Down 1">
            <a:extLst>
              <a:ext uri="{FF2B5EF4-FFF2-40B4-BE49-F238E27FC236}">
                <a16:creationId xmlns:a16="http://schemas.microsoft.com/office/drawing/2014/main" id="{ADFA85E6-D692-4349-AB9F-1FFEF47923A8}"/>
              </a:ext>
            </a:extLst>
          </p:cNvPr>
          <p:cNvSpPr/>
          <p:nvPr/>
        </p:nvSpPr>
        <p:spPr>
          <a:xfrm rot="814330">
            <a:off x="7869591" y="-146927"/>
            <a:ext cx="5703894" cy="1759654"/>
          </a:xfrm>
          <a:prstGeom prst="ribbon">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800" b="1" i="1" u="sng"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PROTECTION</a:t>
            </a:r>
            <a:endParaRPr lang="en-US" sz="28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4" name="Picture 3" descr="1.5 million people have signed up to storm Area 51. What could go wrong? |  Alien life | The Guardian">
            <a:extLst>
              <a:ext uri="{FF2B5EF4-FFF2-40B4-BE49-F238E27FC236}">
                <a16:creationId xmlns:a16="http://schemas.microsoft.com/office/drawing/2014/main" id="{52B8B359-D9A2-40DC-90BF-30744EA746C4}"/>
              </a:ext>
            </a:extLst>
          </p:cNvPr>
          <p:cNvPicPr>
            <a:picLocks noChangeAspect="1" noChangeArrowheads="1"/>
          </p:cNvPicPr>
          <p:nvPr/>
        </p:nvPicPr>
        <p:blipFill rotWithShape="1">
          <a:blip r:embed="rId4">
            <a:duotone>
              <a:prstClr val="black"/>
              <a:srgbClr val="F9E5CF">
                <a:tint val="45000"/>
                <a:satMod val="400000"/>
              </a:srgbClr>
            </a:duotone>
            <a:extLst>
              <a:ext uri="{BEBA8EAE-BF5A-486C-A8C5-ECC9F3942E4B}">
                <a14:imgProps xmlns:a14="http://schemas.microsoft.com/office/drawing/2010/main">
                  <a14:imgLayer r:embed="rId5">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515" r="7034"/>
          <a:stretch/>
        </p:blipFill>
        <p:spPr bwMode="auto">
          <a:xfrm rot="481702">
            <a:off x="5045831" y="4375533"/>
            <a:ext cx="1585520" cy="2093054"/>
          </a:xfrm>
          <a:prstGeom prst="rect">
            <a:avLst/>
          </a:prstGeom>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9381430F-277A-47ED-8E32-BF9149889175}"/>
              </a:ext>
            </a:extLst>
          </p:cNvPr>
          <p:cNvSpPr/>
          <p:nvPr/>
        </p:nvSpPr>
        <p:spPr>
          <a:xfrm rot="1438783">
            <a:off x="6677550" y="1904475"/>
            <a:ext cx="4348798" cy="3049049"/>
          </a:xfrm>
          <a:prstGeom prst="wedgeEllipseCallou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 ARE FURRY AND HAIRY TO PROTECT OURSELVES FROM THE HARSH WEATHER OF OUR PLANET.</a:t>
            </a:r>
          </a:p>
          <a:p>
            <a:pPr marL="0" marR="0" algn="ctr">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THIS ALSO PROVIDES US WITH INSULATION.</a:t>
            </a:r>
          </a:p>
          <a:p>
            <a:pPr marL="0" marR="0" algn="ctr">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THIS ALSO HELPS IN PROTECTING OURSELVES FROM THE POWERFUL AND HARMFUL RADIATIONS OF THE SUN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hought Bubble: Cloud 5">
            <a:extLst>
              <a:ext uri="{FF2B5EF4-FFF2-40B4-BE49-F238E27FC236}">
                <a16:creationId xmlns:a16="http://schemas.microsoft.com/office/drawing/2014/main" id="{EB80F8DD-D2FD-4980-BCF8-166D805416D3}"/>
              </a:ext>
            </a:extLst>
          </p:cNvPr>
          <p:cNvSpPr/>
          <p:nvPr/>
        </p:nvSpPr>
        <p:spPr>
          <a:xfrm rot="19932934">
            <a:off x="2828830" y="-30679"/>
            <a:ext cx="4157217" cy="3608029"/>
          </a:xfrm>
          <a:prstGeom prst="cloudCallou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MARS DOES NOT HAVE A MAGNETIC FIELD LIKE EARTH. THIS IS BECAUSE MARS HAS NO INNER DYNAMO TO CREATE A MAJOR MAGNETIC FIELD.</a:t>
            </a:r>
          </a:p>
          <a:p>
            <a:pPr marL="0" marR="0" algn="ctr">
              <a:lnSpc>
                <a:spcPct val="107000"/>
              </a:lnSpc>
              <a:spcBef>
                <a:spcPts val="0"/>
              </a:spcBef>
              <a:spcAft>
                <a:spcPts val="800"/>
              </a:spcAft>
            </a:pPr>
            <a:r>
              <a:rPr lang="en-US" sz="16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THIS IS WHY THERE ARE A LOT OF RADIATIONS INFLICTED ON MARS BY THE SUN</a:t>
            </a:r>
          </a:p>
        </p:txBody>
      </p:sp>
      <p:sp>
        <p:nvSpPr>
          <p:cNvPr id="7" name="Rectangle: Rounded Corners 6">
            <a:extLst>
              <a:ext uri="{FF2B5EF4-FFF2-40B4-BE49-F238E27FC236}">
                <a16:creationId xmlns:a16="http://schemas.microsoft.com/office/drawing/2014/main" id="{0CC218D9-C420-4B03-93A5-33EED1859AE8}"/>
              </a:ext>
            </a:extLst>
          </p:cNvPr>
          <p:cNvSpPr/>
          <p:nvPr/>
        </p:nvSpPr>
        <p:spPr>
          <a:xfrm rot="192106">
            <a:off x="389720" y="3750686"/>
            <a:ext cx="3073920" cy="2171700"/>
          </a:xfrm>
          <a:prstGeom prst="roundRect">
            <a:avLst/>
          </a:prstGeom>
          <a:solidFill>
            <a:schemeClr val="tx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dirty="0">
                <a:solidFill>
                  <a:srgbClr val="00FFFF"/>
                </a:solidFill>
                <a:effectLst/>
                <a:latin typeface="Calibri" panose="020F0502020204030204" pitchFamily="34" charset="0"/>
                <a:ea typeface="Calibri" panose="020F0502020204030204" pitchFamily="34" charset="0"/>
                <a:cs typeface="Calibri" panose="020F0502020204030204" pitchFamily="34" charset="0"/>
              </a:rPr>
              <a:t>FUN FACT:</a:t>
            </a:r>
          </a:p>
          <a:p>
            <a:pPr marL="0" marR="0" algn="ctr">
              <a:lnSpc>
                <a:spcPct val="107000"/>
              </a:lnSpc>
              <a:spcBef>
                <a:spcPts val="0"/>
              </a:spcBef>
              <a:spcAft>
                <a:spcPts val="800"/>
              </a:spcAft>
            </a:pPr>
            <a:r>
              <a:rPr lang="en-US" sz="1400" dirty="0">
                <a:solidFill>
                  <a:srgbClr val="00FFFF"/>
                </a:solidFill>
                <a:effectLst/>
                <a:latin typeface="Calibri" panose="020F0502020204030204" pitchFamily="34" charset="0"/>
                <a:ea typeface="Calibri" panose="020F0502020204030204" pitchFamily="34" charset="0"/>
                <a:cs typeface="Calibri" panose="020F0502020204030204" pitchFamily="34" charset="0"/>
              </a:rPr>
              <a:t>MARS ONCE DID HAVE A MAGNETIC FIELD LONG AGO. BUT IT SHUT DOWN SUDDENLY ABOUT 4 BILLION YEARS AGO FOR REASONS UNKNOWN LEAVING IT OPEN AND VULNERABLE TO THE HARMFUL RADIATIONS OF THE SUN.</a:t>
            </a:r>
          </a:p>
        </p:txBody>
      </p:sp>
      <p:cxnSp>
        <p:nvCxnSpPr>
          <p:cNvPr id="16" name="Straight Connector 15">
            <a:extLst>
              <a:ext uri="{FF2B5EF4-FFF2-40B4-BE49-F238E27FC236}">
                <a16:creationId xmlns:a16="http://schemas.microsoft.com/office/drawing/2014/main" id="{88933DDB-CB90-4595-BCD6-4057DF3B27DB}"/>
              </a:ext>
            </a:extLst>
          </p:cNvPr>
          <p:cNvCxnSpPr>
            <a:cxnSpLocks/>
          </p:cNvCxnSpPr>
          <p:nvPr/>
        </p:nvCxnSpPr>
        <p:spPr>
          <a:xfrm flipV="1">
            <a:off x="1485460" y="1998301"/>
            <a:ext cx="1386328" cy="1559288"/>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7998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SketchyVTI">
  <a:themeElements>
    <a:clrScheme name="AnalogousFromDarkSeedLeftStep">
      <a:dk1>
        <a:srgbClr val="000000"/>
      </a:dk1>
      <a:lt1>
        <a:srgbClr val="FFFFFF"/>
      </a:lt1>
      <a:dk2>
        <a:srgbClr val="243141"/>
      </a:dk2>
      <a:lt2>
        <a:srgbClr val="E2E8E3"/>
      </a:lt2>
      <a:accent1>
        <a:srgbClr val="C34DAB"/>
      </a:accent1>
      <a:accent2>
        <a:srgbClr val="983BB1"/>
      </a:accent2>
      <a:accent3>
        <a:srgbClr val="794DC3"/>
      </a:accent3>
      <a:accent4>
        <a:srgbClr val="4E52B9"/>
      </a:accent4>
      <a:accent5>
        <a:srgbClr val="4D83C3"/>
      </a:accent5>
      <a:accent6>
        <a:srgbClr val="3BA3B1"/>
      </a:accent6>
      <a:hlink>
        <a:srgbClr val="5879C7"/>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394</TotalTime>
  <Words>839</Words>
  <Application>Microsoft Office PowerPoint</Application>
  <PresentationFormat>Widescreen</PresentationFormat>
  <Paragraphs>85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Black</vt:lpstr>
      <vt:lpstr>Calibri</vt:lpstr>
      <vt:lpstr>The Hand Bold</vt:lpstr>
      <vt:lpstr>The Serif Hand Black</vt:lpstr>
      <vt:lpstr>SketchyVTI</vt:lpstr>
      <vt:lpstr> Alien design</vt:lpstr>
      <vt:lpstr>Alien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Alien design</dc:title>
  <dc:creator>Janani Rajesh Kumar</dc:creator>
  <cp:lastModifiedBy>Janani Rajesh Kumar</cp:lastModifiedBy>
  <cp:revision>33</cp:revision>
  <dcterms:created xsi:type="dcterms:W3CDTF">2020-09-27T12:52:38Z</dcterms:created>
  <dcterms:modified xsi:type="dcterms:W3CDTF">2020-09-28T09:38:24Z</dcterms:modified>
</cp:coreProperties>
</file>